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9" r:id="rId6"/>
    <p:sldId id="278" r:id="rId7"/>
    <p:sldId id="277" r:id="rId8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jamin GIRAULT" userId="d92875a2-f87f-4bc5-b497-61e309210d82" providerId="ADAL" clId="{D48F4DA2-4A82-4E1F-B88A-CCB63EA06C6E}"/>
    <pc:docChg chg="modSld">
      <pc:chgData name="Benjamin GIRAULT" userId="d92875a2-f87f-4bc5-b497-61e309210d82" providerId="ADAL" clId="{D48F4DA2-4A82-4E1F-B88A-CCB63EA06C6E}" dt="2025-07-31T05:59:20.932" v="0" actId="20577"/>
      <pc:docMkLst>
        <pc:docMk/>
      </pc:docMkLst>
      <pc:sldChg chg="modSp mod">
        <pc:chgData name="Benjamin GIRAULT" userId="d92875a2-f87f-4bc5-b497-61e309210d82" providerId="ADAL" clId="{D48F4DA2-4A82-4E1F-B88A-CCB63EA06C6E}" dt="2025-07-31T05:59:20.932" v="0" actId="20577"/>
        <pc:sldMkLst>
          <pc:docMk/>
          <pc:sldMk cId="2101829841" sldId="277"/>
        </pc:sldMkLst>
        <pc:spChg chg="mod">
          <ac:chgData name="Benjamin GIRAULT" userId="d92875a2-f87f-4bc5-b497-61e309210d82" providerId="ADAL" clId="{D48F4DA2-4A82-4E1F-B88A-CCB63EA06C6E}" dt="2025-07-31T05:59:20.932" v="0" actId="20577"/>
          <ac:spMkLst>
            <pc:docMk/>
            <pc:sldMk cId="2101829841" sldId="277"/>
            <ac:spMk id="3" creationId="{148B7AF7-C029-8D09-5550-BD8C1A0F124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BB056A-8D6D-4827-81C4-9CDD852A5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E4326C3-2476-4157-9633-08CE3717C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C2EAFC-CE80-48CF-8469-FFF4C5E4B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167EB3-1C37-4C2C-B292-6A003DAE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037EDA-C705-4D62-81B0-1E9006016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10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A88131-B4F3-4024-B813-4879F9A5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5708696-7866-4862-8B77-32EB521F79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1FF226-004D-41EE-8907-7D46CA87C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F7D8D4-265E-4DAE-8BDC-C94E29435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9E2377-45CD-41AA-A41A-C0123AC2B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25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6F6109C-4982-46FB-811D-A84522485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A5F260-B78A-4533-93A0-F89E12196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040F57-337D-435F-9331-A60948AB4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C69F03-4B18-464C-AF9B-45CBB035C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BBB2E2-2C69-4A9B-BA59-1168722E9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377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2AEAB0-F888-42A8-88D1-D6D2FF963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3631B8-140E-467B-A842-D2D8390C5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4CA894-5025-43DB-9790-FD32F1B97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569AEB-98E3-4102-8CE6-9AFAD60A8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FE17D3-33AB-4C48-AAAF-73921652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61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A1A9AF-9990-4404-B629-5133C51D1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7707F6-6878-46BE-BECA-4F03C6807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885DF7-4655-479E-999D-0D50BABA4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5CC0BA-BCB6-4E4A-A37C-CB2F44A1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40C877-7235-4DEF-A059-2F05413D9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762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011551-7D87-4999-B269-A5FCB36A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2846D0-BC7A-4975-AF22-7119737DE2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874A51E-833D-4317-A4B3-B09762CBF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82141C-3B22-4436-8DB9-5625F7221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2B3AAF-72F4-4D8C-9F2C-DC56BB7D0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9499F2-35C6-4336-8FC8-F20F8033B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122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339BEE-81C2-47D5-AC91-9EF4F915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5DB0FA-E220-4F59-ACE0-B6AFC2312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D31EBC0-8095-4506-8600-13306D1E91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E9ABCE-A6DA-42E8-80C4-582F7671F2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F68D63-D592-4B21-B7DB-F89B04B943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5FE1925-066C-4E30-8EE8-29ACD990E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C86B041-FF38-41E4-A447-387FF263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070E444-7712-484E-A8FA-A941CC37F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80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1ABE12-3530-411B-8FDF-21D9D32C5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771E69-5E36-4BE0-937D-E791B42E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EE436C2-FDF7-4FDA-9A00-4485CEF8E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93CF5C9-DA93-4FA8-A6A7-3B3D33BCE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68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A123CD-69F7-4F61-84D7-E49ABA51F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314133-1F84-4F0C-BD89-1743B923E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80D813-50C4-4196-BCC1-8FD0EE77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81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A579A6-108B-472A-BDB5-02CF6B232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01B5CC-6EFF-4EB0-A48A-71CB52168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E7E9C2D-6141-41DF-9504-7845B7260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537E1E7-8E74-45A1-AB66-B8F4EA033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C072854-CADF-488F-85FE-F3C17CC01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CD0222-9A19-4B7C-9014-2A7CD9D7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883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4948C8-5501-49AB-B604-C6223CA86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B59D7FA-29A0-4F7E-AB35-97494AA8C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3DA265-FF2D-49D7-937D-7BA9920C3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375AA4-E77D-44B6-8AFD-7B9055485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288B4D-4B92-4E0B-B886-B5729CC2E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19D432-5DE4-473B-AAAB-1FB3130C3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41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E6E45BC-97CF-420D-8911-35054BF2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D01D50-4899-4817-B887-0DE9C9DF0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E8DB22-73FB-4D2B-B872-0C0355546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B5703-B82D-4C21-A689-9D7D3C8ED3BA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144A71-2EC8-4FA2-BEF6-F73E27766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F26E5D-0274-4154-BB29-B2231BCA4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CD9CE-EDD8-469A-9CAB-D1861BDEE8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05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2A233F1-42CA-4F13-B229-BDDB4E1A5494}"/>
              </a:ext>
            </a:extLst>
          </p:cNvPr>
          <p:cNvSpPr/>
          <p:nvPr/>
        </p:nvSpPr>
        <p:spPr>
          <a:xfrm>
            <a:off x="3215680" y="908720"/>
            <a:ext cx="5951984" cy="48245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600"/>
              </a:lnSpc>
            </a:pPr>
            <a:r>
              <a:rPr lang="fr-FR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FICHES REFERENCES</a:t>
            </a:r>
          </a:p>
          <a:p>
            <a:pPr lvl="0" algn="ctr">
              <a:lnSpc>
                <a:spcPts val="1600"/>
              </a:lnSpc>
            </a:pPr>
            <a:endParaRPr lang="fr-FR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ctr">
              <a:lnSpc>
                <a:spcPts val="1600"/>
              </a:lnSpc>
            </a:pPr>
            <a:r>
              <a:rPr lang="fr-FR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des principaux services fournis </a:t>
            </a:r>
          </a:p>
          <a:p>
            <a:pPr lvl="0" algn="ctr">
              <a:lnSpc>
                <a:spcPts val="1600"/>
              </a:lnSpc>
            </a:pPr>
            <a:r>
              <a:rPr lang="fr-FR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au cours des trois dernières années </a:t>
            </a:r>
          </a:p>
          <a:p>
            <a:pPr lvl="0" algn="ctr">
              <a:lnSpc>
                <a:spcPts val="1600"/>
              </a:lnSpc>
            </a:pPr>
            <a:endParaRPr lang="fr-FR" sz="1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ctr">
              <a:lnSpc>
                <a:spcPts val="1600"/>
              </a:lnSpc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</a:rPr>
              <a:t>L</a:t>
            </a:r>
            <a:r>
              <a:rPr lang="fr-FR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 éléments de preuve relatifs à des services pertinents </a:t>
            </a:r>
          </a:p>
          <a:p>
            <a:pPr lvl="0" algn="ctr">
              <a:lnSpc>
                <a:spcPts val="1600"/>
              </a:lnSpc>
            </a:pPr>
            <a:r>
              <a:rPr lang="fr-FR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fournis il y a plus de trois ans seront pris en compte. </a:t>
            </a:r>
          </a:p>
          <a:p>
            <a:pPr lvl="0" algn="ctr">
              <a:lnSpc>
                <a:spcPts val="1600"/>
              </a:lnSpc>
            </a:pPr>
            <a:endParaRPr lang="fr-FR" sz="1200" dirty="0">
              <a:solidFill>
                <a:schemeClr val="tx1"/>
              </a:solidFill>
              <a:highlight>
                <a:srgbClr val="FFFF00"/>
              </a:highlight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ctr">
              <a:lnSpc>
                <a:spcPts val="1600"/>
              </a:lnSpc>
            </a:pPr>
            <a:r>
              <a:rPr lang="fr-FR" sz="120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 CONCEVOIR EN FORMAT A3</a:t>
            </a:r>
            <a:endParaRPr lang="fr-FR" sz="1200" dirty="0">
              <a:solidFill>
                <a:schemeClr val="tx1"/>
              </a:solidFill>
              <a:effectLst/>
              <a:highlight>
                <a:srgbClr val="FFFF00"/>
              </a:highlight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72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9E5F2-2C5B-30CC-55F9-76442A274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A34559B-33FF-CF46-0C80-79F4AD620115}"/>
              </a:ext>
            </a:extLst>
          </p:cNvPr>
          <p:cNvSpPr/>
          <p:nvPr/>
        </p:nvSpPr>
        <p:spPr>
          <a:xfrm>
            <a:off x="-12340" y="868680"/>
            <a:ext cx="12204340" cy="58338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ILLUSTRATIONS                 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2ABE71-EBFA-E94E-93A5-CFFF20A850B6}"/>
              </a:ext>
            </a:extLst>
          </p:cNvPr>
          <p:cNvSpPr/>
          <p:nvPr/>
        </p:nvSpPr>
        <p:spPr>
          <a:xfrm>
            <a:off x="9684060" y="0"/>
            <a:ext cx="2507940" cy="6206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9E2119-A943-46A6-51C4-61FC1DB02160}"/>
              </a:ext>
            </a:extLst>
          </p:cNvPr>
          <p:cNvSpPr/>
          <p:nvPr/>
        </p:nvSpPr>
        <p:spPr>
          <a:xfrm>
            <a:off x="8001464" y="4800600"/>
            <a:ext cx="4190536" cy="19019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aître d’ouvrage :</a:t>
            </a:r>
            <a:endParaRPr lang="fr-FR" sz="10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Mission(s) réalisée(s) :</a:t>
            </a:r>
          </a:p>
          <a:p>
            <a:r>
              <a:rPr lang="fr-FR" sz="100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Description synthétique, caractéristiques et enjeux du projet :</a:t>
            </a:r>
            <a:endParaRPr lang="fr-FR" sz="1000" dirty="0">
              <a:solidFill>
                <a:schemeClr val="tx1"/>
              </a:solidFill>
              <a:effectLst/>
              <a:highlight>
                <a:srgbClr val="FFFF00"/>
              </a:highlight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______________________________________________________________________________________________________________________________________________________</a:t>
            </a:r>
          </a:p>
          <a:p>
            <a:r>
              <a:rPr lang="fr-FR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Montant des services en € HT :</a:t>
            </a:r>
            <a:endParaRPr lang="fr-FR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Montant (initial et final) des travaux en € HT :</a:t>
            </a: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Surface plancher :</a:t>
            </a:r>
          </a:p>
          <a:p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 d’exécution des travaux (Début-fin) :      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ADA115-2DB2-76F5-BF21-0D252C0BB966}"/>
              </a:ext>
            </a:extLst>
          </p:cNvPr>
          <p:cNvSpPr/>
          <p:nvPr/>
        </p:nvSpPr>
        <p:spPr>
          <a:xfrm>
            <a:off x="-12340" y="0"/>
            <a:ext cx="8823960" cy="86868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ARCHITECTE :                              </a:t>
            </a:r>
            <a:r>
              <a:rPr lang="fr-FR" sz="1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Désignation de l’opération :</a:t>
            </a:r>
          </a:p>
          <a:p>
            <a:pPr algn="just">
              <a:lnSpc>
                <a:spcPts val="1600"/>
              </a:lnSpc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Equipe de maîtrise d’œuvre :</a:t>
            </a:r>
            <a:endParaRPr lang="fr-FR" sz="12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30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606D4-16D5-6244-0D6A-AD605B782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67BD8B3-0079-A198-EAD0-6D3E646F28E5}"/>
              </a:ext>
            </a:extLst>
          </p:cNvPr>
          <p:cNvSpPr/>
          <p:nvPr/>
        </p:nvSpPr>
        <p:spPr>
          <a:xfrm>
            <a:off x="-12340" y="868680"/>
            <a:ext cx="12204340" cy="58338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ILLUSTRATIONS                 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894C0B-221F-545C-07BA-DAC338752577}"/>
              </a:ext>
            </a:extLst>
          </p:cNvPr>
          <p:cNvSpPr/>
          <p:nvPr/>
        </p:nvSpPr>
        <p:spPr>
          <a:xfrm>
            <a:off x="9684060" y="0"/>
            <a:ext cx="2507940" cy="6206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497D1E-A936-A7A7-AF4E-FC5964E1837E}"/>
              </a:ext>
            </a:extLst>
          </p:cNvPr>
          <p:cNvSpPr/>
          <p:nvPr/>
        </p:nvSpPr>
        <p:spPr>
          <a:xfrm>
            <a:off x="8001464" y="4800600"/>
            <a:ext cx="4190536" cy="19019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aître d’ouvrage :</a:t>
            </a:r>
            <a:endParaRPr lang="fr-FR" sz="10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Mission(s) réalisée(s) :</a:t>
            </a:r>
          </a:p>
          <a:p>
            <a:r>
              <a:rPr lang="fr-FR" sz="100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Description synthétique, caractéristiques et enjeux du projet :</a:t>
            </a:r>
            <a:endParaRPr lang="fr-FR" sz="1000" dirty="0">
              <a:solidFill>
                <a:schemeClr val="tx1"/>
              </a:solidFill>
              <a:effectLst/>
              <a:highlight>
                <a:srgbClr val="FFFF00"/>
              </a:highlight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______________________________________________________________________________________________________________________________________________________</a:t>
            </a:r>
          </a:p>
          <a:p>
            <a:r>
              <a:rPr lang="fr-FR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Montant des services en € HT :</a:t>
            </a:r>
            <a:endParaRPr lang="fr-FR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Montant (initial et final) des travaux en € HT :</a:t>
            </a: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Surface plancher :</a:t>
            </a:r>
          </a:p>
          <a:p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 d’exécution des travaux (Début-fin) :      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6C2AFD-5F5E-C0B2-8BCF-CA631DB5DF80}"/>
              </a:ext>
            </a:extLst>
          </p:cNvPr>
          <p:cNvSpPr/>
          <p:nvPr/>
        </p:nvSpPr>
        <p:spPr>
          <a:xfrm>
            <a:off x="-12340" y="0"/>
            <a:ext cx="8823960" cy="86868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ARCHITECTE :                              </a:t>
            </a:r>
            <a:r>
              <a:rPr lang="fr-FR" sz="1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Désignation de l’opération :</a:t>
            </a:r>
          </a:p>
          <a:p>
            <a:pPr algn="just">
              <a:lnSpc>
                <a:spcPts val="1600"/>
              </a:lnSpc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Equipe de maîtrise d’œuvre :</a:t>
            </a:r>
            <a:endParaRPr lang="fr-FR" sz="12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08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CCDA7-A4B5-9F68-F8BD-1F97F24C6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028D40-D0E4-3404-3B19-E09343337D6C}"/>
              </a:ext>
            </a:extLst>
          </p:cNvPr>
          <p:cNvSpPr/>
          <p:nvPr/>
        </p:nvSpPr>
        <p:spPr>
          <a:xfrm>
            <a:off x="-12340" y="868680"/>
            <a:ext cx="12204340" cy="58338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ILLUSTRATIONS                 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D4AD41-F907-223A-2EFD-CA08C0879BAB}"/>
              </a:ext>
            </a:extLst>
          </p:cNvPr>
          <p:cNvSpPr/>
          <p:nvPr/>
        </p:nvSpPr>
        <p:spPr>
          <a:xfrm>
            <a:off x="9684060" y="0"/>
            <a:ext cx="2507940" cy="6206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4C3E58-52F6-92AC-1CF8-D86CA43FAE2D}"/>
              </a:ext>
            </a:extLst>
          </p:cNvPr>
          <p:cNvSpPr/>
          <p:nvPr/>
        </p:nvSpPr>
        <p:spPr>
          <a:xfrm>
            <a:off x="8001464" y="4800600"/>
            <a:ext cx="4190536" cy="19019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aître d’ouvrage :</a:t>
            </a:r>
            <a:endParaRPr lang="fr-FR" sz="10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Mission(s) réalisée(s) :</a:t>
            </a:r>
          </a:p>
          <a:p>
            <a:r>
              <a:rPr lang="fr-FR" sz="100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Description synthétique, caractéristiques et enjeux du projet :</a:t>
            </a:r>
            <a:endParaRPr lang="fr-FR" sz="1000" dirty="0">
              <a:solidFill>
                <a:schemeClr val="tx1"/>
              </a:solidFill>
              <a:effectLst/>
              <a:highlight>
                <a:srgbClr val="FFFF00"/>
              </a:highlight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______________________________________________________________________________________________________________________________________________________</a:t>
            </a:r>
          </a:p>
          <a:p>
            <a:r>
              <a:rPr lang="fr-FR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Montant des services en € HT :</a:t>
            </a:r>
            <a:endParaRPr lang="fr-FR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Montant (initial et final) des travaux en € HT :</a:t>
            </a:r>
          </a:p>
          <a:p>
            <a:r>
              <a:rPr lang="fr-FR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Surface plancher :</a:t>
            </a:r>
          </a:p>
          <a:p>
            <a:r>
              <a:rPr lang="fr-FR" sz="1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 d’exécution des travaux (Début-fin) :         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8B7AF7-C029-8D09-5550-BD8C1A0F1249}"/>
              </a:ext>
            </a:extLst>
          </p:cNvPr>
          <p:cNvSpPr/>
          <p:nvPr/>
        </p:nvSpPr>
        <p:spPr>
          <a:xfrm>
            <a:off x="-12340" y="0"/>
            <a:ext cx="8823960" cy="86868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ARCHITECTE :                              </a:t>
            </a:r>
            <a:r>
              <a:rPr lang="fr-FR" sz="14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Désignation de l’opération :</a:t>
            </a:r>
          </a:p>
          <a:p>
            <a:pPr algn="just">
              <a:lnSpc>
                <a:spcPts val="1600"/>
              </a:lnSpc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Equipe de maîtrise d’œuvre :</a:t>
            </a:r>
            <a:endParaRPr lang="fr-FR" sz="1200" dirty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8298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9625609C7CA449562A2C47EAD938C" ma:contentTypeVersion="18" ma:contentTypeDescription="Crée un document." ma:contentTypeScope="" ma:versionID="b53751d5852685d728d42c438fa24f4a">
  <xsd:schema xmlns:xsd="http://www.w3.org/2001/XMLSchema" xmlns:xs="http://www.w3.org/2001/XMLSchema" xmlns:p="http://schemas.microsoft.com/office/2006/metadata/properties" xmlns:ns2="72b9721a-228e-4b6c-9c72-312cc28c5073" xmlns:ns3="66a054c2-5e72-466f-99bc-6de005aab70e" targetNamespace="http://schemas.microsoft.com/office/2006/metadata/properties" ma:root="true" ma:fieldsID="1d15ea4f29abaa37d0cf207e64171776" ns2:_="" ns3:_="">
    <xsd:import namespace="72b9721a-228e-4b6c-9c72-312cc28c5073"/>
    <xsd:import namespace="66a054c2-5e72-466f-99bc-6de005aab70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b9721a-228e-4b6c-9c72-312cc28c50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525e0835-c289-4a0f-b0b7-ffebcdf56e9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a054c2-5e72-466f-99bc-6de005aab70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41d8876-d9f1-4390-97f2-d4362812b8ec}" ma:internalName="TaxCatchAll" ma:showField="CatchAllData" ma:web="66a054c2-5e72-466f-99bc-6de005aab70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6a054c2-5e72-466f-99bc-6de005aab70e" xsi:nil="true"/>
    <lcf76f155ced4ddcb4097134ff3c332f xmlns="72b9721a-228e-4b6c-9c72-312cc28c507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B6AD464-E258-4EEF-B212-7CC05905FF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CFBEF4-70B9-47AA-BA41-D0A8A34CBD80}">
  <ds:schemaRefs>
    <ds:schemaRef ds:uri="66a054c2-5e72-466f-99bc-6de005aab70e"/>
    <ds:schemaRef ds:uri="72b9721a-228e-4b6c-9c72-312cc28c507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B976F77-DDAD-4466-AF1A-FBBBBD60E016}">
  <ds:schemaRefs>
    <ds:schemaRef ds:uri="66a054c2-5e72-466f-99bc-6de005aab70e"/>
    <ds:schemaRef ds:uri="72b9721a-228e-4b6c-9c72-312cc28c5073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252</Words>
  <Application>Microsoft Office PowerPoint</Application>
  <PresentationFormat>Grand écran</PresentationFormat>
  <Paragraphs>45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informatique vm</dc:creator>
  <cp:lastModifiedBy>Benjamin GIRAULT</cp:lastModifiedBy>
  <cp:revision>6</cp:revision>
  <cp:lastPrinted>2018-04-13T07:26:38Z</cp:lastPrinted>
  <dcterms:created xsi:type="dcterms:W3CDTF">2018-03-07T15:10:51Z</dcterms:created>
  <dcterms:modified xsi:type="dcterms:W3CDTF">2025-07-31T05:59:25Z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0x0101005139625609C7CA449562A2C47EAD938C</vt:lpwstr>
  </property>
  <property fmtid="{D5CDD505-2E9C-101B-9397-08002B2CF9AE}" pid="3" name="MSIP_Label_93d45b04-b48d-41ef-8ae8-c246086b38a8_Enabled">
    <vt:lpwstr>true</vt:lpwstr>
  </property>
  <property fmtid="{D5CDD505-2E9C-101B-9397-08002B2CF9AE}" pid="4" name="MSIP_Label_93d45b04-b48d-41ef-8ae8-c246086b38a8_SetDate">
    <vt:lpwstr>2025-01-21T15:27:13Z</vt:lpwstr>
  </property>
  <property fmtid="{D5CDD505-2E9C-101B-9397-08002B2CF9AE}" pid="5" name="MSIP_Label_93d45b04-b48d-41ef-8ae8-c246086b38a8_Method">
    <vt:lpwstr>Standard</vt:lpwstr>
  </property>
  <property fmtid="{D5CDD505-2E9C-101B-9397-08002B2CF9AE}" pid="6" name="MSIP_Label_93d45b04-b48d-41ef-8ae8-c246086b38a8_Name">
    <vt:lpwstr>defa4170-0d19-0005-0004-bc88714345d2</vt:lpwstr>
  </property>
  <property fmtid="{D5CDD505-2E9C-101B-9397-08002B2CF9AE}" pid="7" name="MSIP_Label_93d45b04-b48d-41ef-8ae8-c246086b38a8_SiteId">
    <vt:lpwstr>f2a69424-583d-4537-8e59-ecaf6313b6fe</vt:lpwstr>
  </property>
  <property fmtid="{D5CDD505-2E9C-101B-9397-08002B2CF9AE}" pid="8" name="MSIP_Label_93d45b04-b48d-41ef-8ae8-c246086b38a8_ActionId">
    <vt:lpwstr>8e6a7d77-789c-4b3c-bc17-da49ccc169e9</vt:lpwstr>
  </property>
  <property fmtid="{D5CDD505-2E9C-101B-9397-08002B2CF9AE}" pid="9" name="MSIP_Label_93d45b04-b48d-41ef-8ae8-c246086b38a8_ContentBits">
    <vt:lpwstr>0</vt:lpwstr>
  </property>
  <property fmtid="{D5CDD505-2E9C-101B-9397-08002B2CF9AE}" pid="10" name="MediaServiceImageTags">
    <vt:lpwstr/>
  </property>
</Properties>
</file>